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9" r:id="rId3"/>
    <p:sldId id="285" r:id="rId4"/>
    <p:sldId id="286" r:id="rId5"/>
    <p:sldId id="290" r:id="rId6"/>
    <p:sldId id="257" r:id="rId7"/>
    <p:sldId id="258" r:id="rId8"/>
    <p:sldId id="261" r:id="rId9"/>
    <p:sldId id="259" r:id="rId10"/>
    <p:sldId id="288" r:id="rId11"/>
    <p:sldId id="265" r:id="rId12"/>
    <p:sldId id="289" r:id="rId13"/>
    <p:sldId id="262" r:id="rId14"/>
    <p:sldId id="263" r:id="rId15"/>
    <p:sldId id="287" r:id="rId16"/>
    <p:sldId id="260" r:id="rId17"/>
    <p:sldId id="264" r:id="rId18"/>
    <p:sldId id="280" r:id="rId19"/>
    <p:sldId id="268" r:id="rId20"/>
    <p:sldId id="281" r:id="rId21"/>
    <p:sldId id="283" r:id="rId22"/>
    <p:sldId id="284" r:id="rId23"/>
    <p:sldId id="266" r:id="rId24"/>
    <p:sldId id="282" r:id="rId25"/>
    <p:sldId id="267" r:id="rId26"/>
    <p:sldId id="291" r:id="rId27"/>
    <p:sldId id="272" r:id="rId28"/>
    <p:sldId id="294" r:id="rId29"/>
    <p:sldId id="293" r:id="rId30"/>
    <p:sldId id="292" r:id="rId31"/>
    <p:sldId id="273" r:id="rId32"/>
    <p:sldId id="274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2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CB1AF-E52C-D04E-9086-36B2E55845D7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1319-FA9F-114F-BF62-26126B26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C1319-FA9F-114F-BF62-26126B26E0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05/06/18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3144"/>
            <a:ext cx="7772400" cy="2947308"/>
          </a:xfrm>
        </p:spPr>
        <p:txBody>
          <a:bodyPr>
            <a:normAutofit/>
          </a:bodyPr>
          <a:lstStyle/>
          <a:p>
            <a:r>
              <a:rPr lang="en-US" dirty="0" smtClean="0"/>
              <a:t>Tale of two sections in gut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Distribution of gut </a:t>
            </a:r>
            <a:r>
              <a:rPr lang="en-US" dirty="0" err="1" smtClean="0"/>
              <a:t>microbiota</a:t>
            </a:r>
            <a:r>
              <a:rPr lang="en-US" dirty="0" smtClean="0"/>
              <a:t> across foregut and cecum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053" y="3886200"/>
            <a:ext cx="7549147" cy="2396958"/>
          </a:xfrm>
        </p:spPr>
        <p:txBody>
          <a:bodyPr>
            <a:normAutofit/>
          </a:bodyPr>
          <a:lstStyle/>
          <a:p>
            <a:r>
              <a:rPr lang="en-US" dirty="0" smtClean="0"/>
              <a:t>Arpan Kumar Basak</a:t>
            </a:r>
          </a:p>
          <a:p>
            <a:r>
              <a:rPr lang="en-US" dirty="0" smtClean="0"/>
              <a:t>Evolutionary Physiology </a:t>
            </a:r>
            <a:r>
              <a:rPr lang="en-US" dirty="0" smtClean="0"/>
              <a:t>Team</a:t>
            </a:r>
          </a:p>
          <a:p>
            <a:r>
              <a:rPr lang="en-US" dirty="0" smtClean="0"/>
              <a:t>Institute of Environmental Sciences,</a:t>
            </a:r>
          </a:p>
          <a:p>
            <a:r>
              <a:rPr lang="en-US" dirty="0" err="1" smtClean="0"/>
              <a:t>Jagiellonian</a:t>
            </a:r>
            <a:r>
              <a:rPr lang="en-US" dirty="0" smtClean="0"/>
              <a:t>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3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121"/>
            <a:ext cx="8229600" cy="1143000"/>
          </a:xfrm>
        </p:spPr>
        <p:txBody>
          <a:bodyPr/>
          <a:lstStyle/>
          <a:p>
            <a:r>
              <a:rPr lang="en-US" dirty="0" smtClean="0"/>
              <a:t>Adaptive Radiation model</a:t>
            </a:r>
            <a:endParaRPr lang="en-US" dirty="0"/>
          </a:p>
        </p:txBody>
      </p:sp>
      <p:pic>
        <p:nvPicPr>
          <p:cNvPr id="4" name="Picture 3" descr="2-Figure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7516116" y="4900187"/>
            <a:ext cx="374764" cy="1041063"/>
          </a:xfrm>
          <a:prstGeom prst="upArrow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 rot="5400000">
            <a:off x="2527060" y="5405745"/>
            <a:ext cx="322727" cy="1420998"/>
          </a:xfrm>
          <a:prstGeom prst="upArrow">
            <a:avLst/>
          </a:prstGeom>
          <a:noFill/>
          <a:ln w="762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46381" y="4358454"/>
            <a:ext cx="7078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endParaRPr lang="x-non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44811" y="2946207"/>
            <a:ext cx="6906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</a:t>
            </a:r>
            <a:endParaRPr lang="x-non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5478" y="4497389"/>
            <a:ext cx="7078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</a:t>
            </a:r>
            <a:endParaRPr lang="x-non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99382" y="5757076"/>
            <a:ext cx="5621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endParaRPr lang="x-non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833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/>
              <a:t>How does Herbivores digest complex </a:t>
            </a:r>
            <a:r>
              <a:rPr lang="en-US" sz="2400" dirty="0" err="1" smtClean="0"/>
              <a:t>fibre</a:t>
            </a:r>
            <a:r>
              <a:rPr lang="en-US" sz="2400" dirty="0" smtClean="0"/>
              <a:t>?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/>
              <a:t>What complex mechanism makes them develop the ability of enhanced digestibility?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/>
              <a:t>Do they have relatively more abundant </a:t>
            </a:r>
            <a:r>
              <a:rPr lang="en-US" sz="2400" dirty="0" err="1" smtClean="0"/>
              <a:t>fibre</a:t>
            </a:r>
            <a:r>
              <a:rPr lang="en-US" sz="2400" dirty="0" smtClean="0"/>
              <a:t> digesting gut </a:t>
            </a:r>
            <a:r>
              <a:rPr lang="mr-IN" sz="2400" dirty="0" smtClean="0"/>
              <a:t>–</a:t>
            </a:r>
            <a:r>
              <a:rPr lang="en-US" sz="2400" dirty="0" err="1" smtClean="0"/>
              <a:t>microbiota</a:t>
            </a:r>
            <a:r>
              <a:rPr lang="en-US" sz="2400" dirty="0" smtClean="0"/>
              <a:t>?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/>
              <a:t>How is this symbiotic relation maintained </a:t>
            </a:r>
            <a:r>
              <a:rPr lang="mr-IN" sz="2400" dirty="0" smtClean="0"/>
              <a:t>–</a:t>
            </a:r>
            <a:r>
              <a:rPr lang="en-US" sz="2400" dirty="0" smtClean="0"/>
              <a:t> from the point of host-microbe interaction?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31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studies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29023" y="1600200"/>
            <a:ext cx="8692460" cy="196023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H lines are born </a:t>
            </a:r>
            <a:r>
              <a:rPr lang="en-US" sz="2800" dirty="0" err="1" smtClean="0"/>
              <a:t>fibre</a:t>
            </a:r>
            <a:r>
              <a:rPr lang="en-US" sz="2800" dirty="0" smtClean="0"/>
              <a:t> digesters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Cecum is a natural fermentation tank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Lactobacillus populates the H-Line gut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14" name="Picture 13" descr="fmicb-07-00634-g000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40" y="4211772"/>
            <a:ext cx="2835460" cy="2589119"/>
          </a:xfrm>
          <a:prstGeom prst="rect">
            <a:avLst/>
          </a:prstGeom>
        </p:spPr>
      </p:pic>
      <p:pic>
        <p:nvPicPr>
          <p:cNvPr id="15" name="Picture 14" descr="fmicb-07-00634-g000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450" y="4211772"/>
            <a:ext cx="3070988" cy="2589583"/>
          </a:xfrm>
          <a:prstGeom prst="rect">
            <a:avLst/>
          </a:prstGeom>
        </p:spPr>
      </p:pic>
      <p:pic>
        <p:nvPicPr>
          <p:cNvPr id="16" name="Picture 15" descr="fmicb-07-00634-g000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212237"/>
            <a:ext cx="3039759" cy="25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1"/>
            <a:ext cx="8229600" cy="4934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220000"/>
              </a:lnSpc>
              <a:buFont typeface="Wingdings" charset="2"/>
              <a:buChar char="Ø"/>
            </a:pPr>
            <a:r>
              <a:rPr lang="en-US" dirty="0" smtClean="0"/>
              <a:t>Community </a:t>
            </a:r>
            <a:r>
              <a:rPr lang="en-US" dirty="0" smtClean="0"/>
              <a:t>structure of microbes in gut sections</a:t>
            </a:r>
            <a:endParaRPr lang="en-US" dirty="0" smtClean="0"/>
          </a:p>
          <a:p>
            <a:pPr marL="571500" indent="-571500" algn="l">
              <a:lnSpc>
                <a:spcPct val="220000"/>
              </a:lnSpc>
              <a:buFont typeface="Wingdings" charset="2"/>
              <a:buChar char="Ø"/>
            </a:pPr>
            <a:r>
              <a:rPr lang="en-US" dirty="0" smtClean="0"/>
              <a:t>Diversity within bacterial community</a:t>
            </a:r>
          </a:p>
          <a:p>
            <a:pPr marL="571500" indent="-571500" algn="l">
              <a:lnSpc>
                <a:spcPct val="220000"/>
              </a:lnSpc>
              <a:buFont typeface="Wingdings" charset="2"/>
              <a:buChar char="Ø"/>
            </a:pPr>
            <a:r>
              <a:rPr lang="en-US" dirty="0" smtClean="0"/>
              <a:t>Mean relative abundance of gut-microbes across gut-sections</a:t>
            </a:r>
          </a:p>
          <a:p>
            <a:pPr marL="571500" indent="-571500" algn="l">
              <a:lnSpc>
                <a:spcPct val="220000"/>
              </a:lnSpc>
              <a:buFont typeface="Wingdings" charset="2"/>
              <a:buChar char="Ø"/>
            </a:pPr>
            <a:r>
              <a:rPr lang="en-US" dirty="0" smtClean="0"/>
              <a:t>Obtain significant microbial genus on gut-sections</a:t>
            </a:r>
          </a:p>
          <a:p>
            <a:pPr marL="571500" indent="-571500" algn="l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573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There will be less differences in microbial community within sections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Dramatic differences between sections foregut and cecum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Fiber digesting bacterial genus will be more in cecum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8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in Microbial culture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43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2200" dirty="0" smtClean="0"/>
              <a:t>Classical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1800" dirty="0" smtClean="0"/>
              <a:t>Microbial Plating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1800" dirty="0" smtClean="0"/>
              <a:t>Microscopy and staining techniques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1800" dirty="0" smtClean="0"/>
              <a:t>Shot-gun sequencing</a:t>
            </a:r>
          </a:p>
          <a:p>
            <a:pPr>
              <a:lnSpc>
                <a:spcPct val="150000"/>
              </a:lnSpc>
              <a:buFont typeface="Wingdings" charset="2"/>
              <a:buChar char="ü"/>
            </a:pPr>
            <a:r>
              <a:rPr lang="en-US" sz="2200" dirty="0" smtClean="0"/>
              <a:t>Next Generation Sequencing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r>
              <a:rPr lang="en-US" sz="1800" dirty="0" smtClean="0"/>
              <a:t>Genetic marker followed by sequencing</a:t>
            </a:r>
          </a:p>
          <a:p>
            <a:pPr lvl="1">
              <a:lnSpc>
                <a:spcPct val="150000"/>
              </a:lnSpc>
              <a:buFont typeface="Wingdings" charset="2"/>
              <a:buChar char="ü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6495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222" r="15549" b="50892"/>
          <a:stretch/>
        </p:blipFill>
        <p:spPr>
          <a:xfrm>
            <a:off x="285108" y="4174363"/>
            <a:ext cx="3129830" cy="1982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4178" t="22182" r="11465" b="9542"/>
          <a:stretch/>
        </p:blipFill>
        <p:spPr>
          <a:xfrm>
            <a:off x="6505505" y="3932471"/>
            <a:ext cx="2114084" cy="22241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33633" t="14953" r="9236"/>
          <a:stretch/>
        </p:blipFill>
        <p:spPr>
          <a:xfrm>
            <a:off x="3622813" y="96923"/>
            <a:ext cx="2133144" cy="219328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40807" y="2290204"/>
            <a:ext cx="2780351" cy="58838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16 Animals</a:t>
            </a:r>
            <a:endParaRPr lang="en-US" sz="3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0850" y="6156643"/>
            <a:ext cx="2806701" cy="589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2 Sub-</a:t>
            </a:r>
            <a:r>
              <a:rPr lang="en-US" sz="3200" dirty="0" smtClean="0"/>
              <a:t>sections</a:t>
            </a:r>
            <a:endParaRPr lang="en-US" sz="32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03612" y="6156643"/>
            <a:ext cx="2806701" cy="589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3 </a:t>
            </a:r>
            <a:r>
              <a:rPr lang="en-US" sz="3200" dirty="0" smtClean="0"/>
              <a:t>Sub-</a:t>
            </a:r>
            <a:r>
              <a:rPr lang="en-US" sz="3200" dirty="0" smtClean="0"/>
              <a:t>sections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47460" y="3241668"/>
            <a:ext cx="2806701" cy="589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Cecum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30850" y="3241668"/>
            <a:ext cx="2806701" cy="589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Foregut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647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9262"/>
            <a:ext cx="8229600" cy="1936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Sample Collection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16s Ribosomal RNA Sequencing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505664" y="3801935"/>
            <a:ext cx="247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 </a:t>
            </a:r>
            <a:r>
              <a:rPr lang="mr-IN" dirty="0" smtClean="0"/>
              <a:t>–</a:t>
            </a:r>
            <a:r>
              <a:rPr lang="en-US" dirty="0" smtClean="0"/>
              <a:t> Distal Cecum</a:t>
            </a:r>
          </a:p>
          <a:p>
            <a:r>
              <a:rPr lang="en-US" dirty="0" smtClean="0"/>
              <a:t>DF </a:t>
            </a:r>
            <a:r>
              <a:rPr lang="mr-IN" dirty="0" smtClean="0"/>
              <a:t>–</a:t>
            </a:r>
            <a:r>
              <a:rPr lang="en-US" dirty="0" smtClean="0"/>
              <a:t> Distal Foregut</a:t>
            </a:r>
          </a:p>
          <a:p>
            <a:r>
              <a:rPr lang="en-US" dirty="0" smtClean="0"/>
              <a:t>MC </a:t>
            </a:r>
            <a:r>
              <a:rPr lang="mr-IN" dirty="0" smtClean="0"/>
              <a:t>–</a:t>
            </a:r>
            <a:r>
              <a:rPr lang="en-US" dirty="0" smtClean="0"/>
              <a:t> Mid Cecum</a:t>
            </a:r>
          </a:p>
          <a:p>
            <a:r>
              <a:rPr lang="en-US" dirty="0" smtClean="0"/>
              <a:t>PC </a:t>
            </a:r>
            <a:r>
              <a:rPr lang="mr-IN" dirty="0" smtClean="0"/>
              <a:t>–</a:t>
            </a:r>
            <a:r>
              <a:rPr lang="en-US" dirty="0" smtClean="0"/>
              <a:t> Proximal Cecum</a:t>
            </a:r>
          </a:p>
          <a:p>
            <a:r>
              <a:rPr lang="en-US" dirty="0" smtClean="0"/>
              <a:t>PF </a:t>
            </a:r>
            <a:r>
              <a:rPr lang="mr-IN" dirty="0" smtClean="0"/>
              <a:t>–</a:t>
            </a:r>
            <a:r>
              <a:rPr lang="en-US" dirty="0" smtClean="0"/>
              <a:t> Proximal Foregut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5054" y="3480547"/>
            <a:ext cx="2575321" cy="321388"/>
          </a:xfrm>
          <a:prstGeom prst="roundRect">
            <a:avLst/>
          </a:prstGeom>
          <a:solidFill>
            <a:srgbClr val="3291C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1" y="5410167"/>
            <a:ext cx="959703" cy="321388"/>
          </a:xfrm>
          <a:prstGeom prst="roundRect">
            <a:avLst/>
          </a:prstGeom>
          <a:solidFill>
            <a:srgbClr val="3291C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47664" y="5915557"/>
            <a:ext cx="344423" cy="321388"/>
          </a:xfrm>
          <a:prstGeom prst="roundRect">
            <a:avLst/>
          </a:prstGeom>
          <a:solidFill>
            <a:srgbClr val="3291C4">
              <a:alpha val="43000"/>
            </a:srgb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13042" y="5412741"/>
            <a:ext cx="1019480" cy="321388"/>
          </a:xfrm>
          <a:prstGeom prst="roundRect">
            <a:avLst/>
          </a:prstGeom>
          <a:solidFill>
            <a:srgbClr val="3291C4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1282753" y="4351159"/>
            <a:ext cx="994044" cy="224624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67478" y="3480547"/>
            <a:ext cx="2575321" cy="321388"/>
          </a:xfrm>
          <a:prstGeom prst="roundRect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567479" y="5412741"/>
            <a:ext cx="527721" cy="321388"/>
          </a:xfrm>
          <a:prstGeom prst="roundRect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65481" y="5915557"/>
            <a:ext cx="283944" cy="321388"/>
          </a:xfrm>
          <a:prstGeom prst="roundRect">
            <a:avLst/>
          </a:prstGeom>
          <a:solidFill>
            <a:srgbClr val="FF6600">
              <a:alpha val="38000"/>
            </a:srgb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25707" y="5410167"/>
            <a:ext cx="656615" cy="321388"/>
          </a:xfrm>
          <a:prstGeom prst="roundRect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4385472" y="4358715"/>
            <a:ext cx="948682" cy="164150"/>
          </a:xfrm>
          <a:prstGeom prst="rightArrow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06102" y="5412741"/>
            <a:ext cx="535661" cy="321388"/>
          </a:xfrm>
          <a:prstGeom prst="roundRect">
            <a:avLst/>
          </a:prstGeom>
          <a:solidFill>
            <a:srgbClr val="FF660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141762" y="5915557"/>
            <a:ext cx="283944" cy="321388"/>
          </a:xfrm>
          <a:prstGeom prst="roundRect">
            <a:avLst/>
          </a:prstGeom>
          <a:solidFill>
            <a:srgbClr val="FF6600">
              <a:alpha val="38000"/>
            </a:srgb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486184" y="4877529"/>
            <a:ext cx="505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67479" y="4952697"/>
            <a:ext cx="47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71529" y="4928108"/>
            <a:ext cx="49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DF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4553" y="4915131"/>
            <a:ext cx="46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PF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94842" y="4933292"/>
            <a:ext cx="54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83900" y="4180441"/>
            <a:ext cx="983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Foregut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83011" y="4180441"/>
            <a:ext cx="885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Cecum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1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4700"/>
            <a:ext cx="8229600" cy="1929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Bray Curtis and Weighted </a:t>
            </a:r>
            <a:r>
              <a:rPr lang="en-US" sz="2800" dirty="0" err="1" smtClean="0"/>
              <a:t>UniFrac</a:t>
            </a:r>
            <a:r>
              <a:rPr lang="en-US" sz="2800" dirty="0" smtClean="0"/>
              <a:t> Distances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NMDS (Non-metric Multi-Dimensional Scaling)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57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MDS_Plot_Cluster_2018-05-2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/>
          <a:stretch/>
        </p:blipFill>
        <p:spPr>
          <a:xfrm>
            <a:off x="0" y="843261"/>
            <a:ext cx="9144000" cy="601473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0041834">
            <a:off x="3549560" y="4160413"/>
            <a:ext cx="4006466" cy="1735475"/>
          </a:xfrm>
          <a:prstGeom prst="ellipse">
            <a:avLst/>
          </a:prstGeom>
          <a:noFill/>
          <a:ln w="28575" cmpd="sng">
            <a:solidFill>
              <a:srgbClr val="3291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3291C4"/>
                </a:solidFill>
              </a:ln>
              <a:noFill/>
            </a:endParaRPr>
          </a:p>
        </p:txBody>
      </p:sp>
      <p:sp>
        <p:nvSpPr>
          <p:cNvPr id="5" name="Oval 4"/>
          <p:cNvSpPr/>
          <p:nvPr/>
        </p:nvSpPr>
        <p:spPr>
          <a:xfrm rot="15809412">
            <a:off x="20407" y="2467323"/>
            <a:ext cx="4182464" cy="2946896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3291C4"/>
                </a:solidFill>
              </a:ln>
              <a:noFill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1950" y="0"/>
            <a:ext cx="8229600" cy="7477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Community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0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36" y="24783"/>
            <a:ext cx="8847011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Visweswaraya</a:t>
            </a:r>
            <a:r>
              <a:rPr lang="en-US" dirty="0" smtClean="0"/>
              <a:t> Technological University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747"/>
            <a:ext cx="8229600" cy="5530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Graduation in Engineering - Biotechnology</a:t>
            </a:r>
          </a:p>
        </p:txBody>
      </p:sp>
      <p:pic>
        <p:nvPicPr>
          <p:cNvPr id="4" name="Picture 3" descr="Ath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349666"/>
            <a:ext cx="1696851" cy="2508334"/>
          </a:xfrm>
          <a:prstGeom prst="rect">
            <a:avLst/>
          </a:prstGeom>
        </p:spPr>
      </p:pic>
      <p:pic>
        <p:nvPicPr>
          <p:cNvPr id="5" name="Picture 4" descr="balb-c-inbred-mouse-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52" y="4349666"/>
            <a:ext cx="3737237" cy="2508334"/>
          </a:xfrm>
          <a:prstGeom prst="rect">
            <a:avLst/>
          </a:prstGeom>
        </p:spPr>
      </p:pic>
      <p:pic>
        <p:nvPicPr>
          <p:cNvPr id="6" name="Picture 5" descr="oscillatoria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89" y="4349666"/>
            <a:ext cx="3709911" cy="2508334"/>
          </a:xfrm>
          <a:prstGeom prst="rect">
            <a:avLst/>
          </a:prstGeom>
        </p:spPr>
      </p:pic>
      <p:pic>
        <p:nvPicPr>
          <p:cNvPr id="7" name="Picture 6" descr="vt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69" y="1662186"/>
            <a:ext cx="4799071" cy="26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246"/>
            <a:ext cx="8229600" cy="964227"/>
          </a:xfrm>
        </p:spPr>
        <p:txBody>
          <a:bodyPr/>
          <a:lstStyle/>
          <a:p>
            <a:r>
              <a:rPr lang="en-US" dirty="0" smtClean="0"/>
              <a:t>Diversity within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88688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Pairwise </a:t>
            </a:r>
            <a:r>
              <a:rPr lang="en-US" dirty="0" err="1" smtClean="0"/>
              <a:t>wilcoxon</a:t>
            </a:r>
            <a:r>
              <a:rPr lang="en-US" dirty="0" smtClean="0"/>
              <a:t> test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Within foregut </a:t>
            </a:r>
            <a:r>
              <a:rPr lang="mr-IN" sz="2400" dirty="0" smtClean="0"/>
              <a:t>–</a:t>
            </a:r>
            <a:r>
              <a:rPr lang="en-US" sz="2400" dirty="0" smtClean="0"/>
              <a:t> Not Significant (p &gt; 0.05)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Within Cecum </a:t>
            </a:r>
            <a:r>
              <a:rPr lang="mr-IN" sz="2400" dirty="0" smtClean="0"/>
              <a:t>–</a:t>
            </a:r>
            <a:r>
              <a:rPr lang="en-US" sz="2400" dirty="0" smtClean="0"/>
              <a:t> Not Significant (p &gt; 0.05)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Between Foregut and Cecum </a:t>
            </a:r>
            <a:r>
              <a:rPr lang="mr-IN" sz="2400" dirty="0" smtClean="0"/>
              <a:t>–</a:t>
            </a:r>
            <a:r>
              <a:rPr lang="en-US" sz="2400" dirty="0" smtClean="0"/>
              <a:t> Significant (p &lt; 0.05)</a:t>
            </a:r>
          </a:p>
        </p:txBody>
      </p:sp>
    </p:spTree>
    <p:extLst>
      <p:ext uri="{BB962C8B-B14F-4D97-AF65-F5344CB8AC3E}">
        <p14:creationId xmlns:p14="http://schemas.microsoft.com/office/powerpoint/2010/main" val="225820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iv_Sec_2018-06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8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Abundance of microbes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4924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smtClean="0"/>
              <a:t>Mean </a:t>
            </a:r>
            <a:r>
              <a:rPr lang="en-US" sz="2800" dirty="0"/>
              <a:t>r</a:t>
            </a:r>
            <a:r>
              <a:rPr lang="en-US" sz="2800" dirty="0" smtClean="0"/>
              <a:t>elative abundance compared across sections of gut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800" dirty="0" err="1" smtClean="0"/>
              <a:t>Kruskal</a:t>
            </a:r>
            <a:r>
              <a:rPr lang="en-US" sz="2800" dirty="0" smtClean="0"/>
              <a:t> Wallis Test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400" dirty="0" smtClean="0"/>
              <a:t>Distribution was not normal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833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y_MRA_Barplot_2018-05-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49" y="0"/>
            <a:ext cx="6600151" cy="68682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18" y="129603"/>
            <a:ext cx="247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 </a:t>
            </a:r>
            <a:r>
              <a:rPr lang="mr-IN" dirty="0" smtClean="0"/>
              <a:t>–</a:t>
            </a:r>
            <a:r>
              <a:rPr lang="en-US" dirty="0" smtClean="0"/>
              <a:t> Distal Cecum</a:t>
            </a:r>
          </a:p>
          <a:p>
            <a:r>
              <a:rPr lang="en-US" dirty="0" smtClean="0"/>
              <a:t>DF </a:t>
            </a:r>
            <a:r>
              <a:rPr lang="mr-IN" dirty="0" smtClean="0"/>
              <a:t>–</a:t>
            </a:r>
            <a:r>
              <a:rPr lang="en-US" dirty="0" smtClean="0"/>
              <a:t> Distal Foregut</a:t>
            </a:r>
          </a:p>
          <a:p>
            <a:r>
              <a:rPr lang="en-US" dirty="0" smtClean="0"/>
              <a:t>MC </a:t>
            </a:r>
            <a:r>
              <a:rPr lang="mr-IN" dirty="0" smtClean="0"/>
              <a:t>–</a:t>
            </a:r>
            <a:r>
              <a:rPr lang="en-US" dirty="0" smtClean="0"/>
              <a:t> Mid Cecum</a:t>
            </a:r>
          </a:p>
          <a:p>
            <a:r>
              <a:rPr lang="en-US" dirty="0" smtClean="0"/>
              <a:t>PC </a:t>
            </a:r>
            <a:r>
              <a:rPr lang="mr-IN" dirty="0" smtClean="0"/>
              <a:t>–</a:t>
            </a:r>
            <a:r>
              <a:rPr lang="en-US" dirty="0" smtClean="0"/>
              <a:t> Proximal Cecum</a:t>
            </a:r>
          </a:p>
          <a:p>
            <a:r>
              <a:rPr lang="en-US" dirty="0" smtClean="0"/>
              <a:t>PF </a:t>
            </a:r>
            <a:r>
              <a:rPr lang="mr-IN" dirty="0" smtClean="0"/>
              <a:t>–</a:t>
            </a:r>
            <a:r>
              <a:rPr lang="en-US" dirty="0" smtClean="0"/>
              <a:t> Proximal Foregut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6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m_MRA_Barplot_2018-05-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8109495" cy="687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_MRA_Barplot_2018-05-1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130314" cy="68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6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us_Taxa_pvals_2018-05-2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978552" y="1009831"/>
            <a:ext cx="291484" cy="16657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70036" y="135339"/>
            <a:ext cx="291484" cy="16657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124294" y="2123769"/>
            <a:ext cx="291484" cy="16657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124294" y="3695773"/>
            <a:ext cx="291484" cy="166570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442" y="83286"/>
            <a:ext cx="8079109" cy="74956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pic>
        <p:nvPicPr>
          <p:cNvPr id="4" name="Picture 3" descr="HMap_Genus_2018-06-0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" b="6186"/>
          <a:stretch/>
        </p:blipFill>
        <p:spPr>
          <a:xfrm>
            <a:off x="0" y="832851"/>
            <a:ext cx="9144000" cy="60251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8843" y="3132180"/>
            <a:ext cx="3487394" cy="1769805"/>
          </a:xfrm>
          <a:prstGeom prst="rect">
            <a:avLst/>
          </a:prstGeom>
          <a:noFill/>
          <a:ln w="762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7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um_2018-06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6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ep_2018-06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36" y="19969"/>
            <a:ext cx="88470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National Institute of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56" y="904828"/>
            <a:ext cx="8229600" cy="5220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Masters in Engineering - Biotechnology</a:t>
            </a:r>
          </a:p>
        </p:txBody>
      </p:sp>
      <p:pic>
        <p:nvPicPr>
          <p:cNvPr id="4" name="Picture 3" descr="promotional-price-plug-flow-reactor-with-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1" t="6198" r="5568" b="8692"/>
          <a:stretch/>
        </p:blipFill>
        <p:spPr>
          <a:xfrm>
            <a:off x="0" y="3539612"/>
            <a:ext cx="2492086" cy="3318388"/>
          </a:xfrm>
          <a:prstGeom prst="rect">
            <a:avLst/>
          </a:prstGeom>
        </p:spPr>
      </p:pic>
      <p:pic>
        <p:nvPicPr>
          <p:cNvPr id="5" name="Picture 4" descr="P-13.0) Plug-Flow-Reactor-Static-Mix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55" y="3774043"/>
            <a:ext cx="2563545" cy="3083958"/>
          </a:xfrm>
          <a:prstGeom prst="rect">
            <a:avLst/>
          </a:prstGeom>
        </p:spPr>
      </p:pic>
      <p:pic>
        <p:nvPicPr>
          <p:cNvPr id="6" name="Picture 5" descr="Auta et al 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4169" r="6875" b="13817"/>
          <a:stretch/>
        </p:blipFill>
        <p:spPr>
          <a:xfrm>
            <a:off x="2492086" y="4976279"/>
            <a:ext cx="4088368" cy="1881721"/>
          </a:xfrm>
          <a:prstGeom prst="rect">
            <a:avLst/>
          </a:prstGeom>
        </p:spPr>
      </p:pic>
      <p:pic>
        <p:nvPicPr>
          <p:cNvPr id="7" name="Picture 6" descr="NI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086" y="1426834"/>
            <a:ext cx="4088368" cy="31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_2018-06-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" y="0"/>
            <a:ext cx="9126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5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34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How bacterial community in the gut shapes a physiological trait in a complex organism?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Enhanced digestibility in herbivore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Gut-microbes ~ </a:t>
            </a:r>
            <a:r>
              <a:rPr lang="en-US" sz="2000" dirty="0" smtClean="0"/>
              <a:t>Liver </a:t>
            </a:r>
            <a:r>
              <a:rPr lang="en-US" sz="2000" dirty="0" smtClean="0"/>
              <a:t>+ Brain + Pancreas + </a:t>
            </a:r>
            <a:r>
              <a:rPr lang="en-US" sz="2000" dirty="0" smtClean="0"/>
              <a:t>Immunity + </a:t>
            </a:r>
            <a:r>
              <a:rPr lang="mr-IN" sz="2000" dirty="0" smtClean="0"/>
              <a:t>…</a:t>
            </a:r>
            <a:endParaRPr lang="en-US" sz="2000" dirty="0" smtClean="0"/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How the host-organism selectively cultures efficient microbes in gut?</a:t>
            </a:r>
          </a:p>
          <a:p>
            <a:pPr lvl="1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Is it genetic or environmental influx?</a:t>
            </a:r>
          </a:p>
          <a:p>
            <a:pPr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/>
              <a:t>How the concept of HOLOBIONT (host-microbe interaction) significantly develop the trait of “Herbivore”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116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Micro-organisms are dispersed across our gut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Environment of specific region of host organism shape specific microbial community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lang="en-US" dirty="0" smtClean="0"/>
              <a:t>Specific microbes play important role in fiber digestion.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"/>
            <a:ext cx="9143999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106"/>
          <a:stretch/>
        </p:blipFill>
        <p:spPr>
          <a:xfrm>
            <a:off x="3300012" y="2642442"/>
            <a:ext cx="5843988" cy="4203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158" y="4590868"/>
            <a:ext cx="3022842" cy="2267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874" y="5604656"/>
            <a:ext cx="1671126" cy="1253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301" y="1631127"/>
            <a:ext cx="8229600" cy="1143000"/>
          </a:xfrm>
        </p:spPr>
        <p:txBody>
          <a:bodyPr/>
          <a:lstStyle/>
          <a:p>
            <a:r>
              <a:rPr lang="en-US" dirty="0" smtClean="0"/>
              <a:t>Thank you for your attention!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4976043" cy="69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Find the presentation and documents on </a:t>
            </a:r>
          </a:p>
          <a:p>
            <a:pPr algn="l"/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arpankbasak</a:t>
            </a:r>
            <a:r>
              <a:rPr lang="en-US" sz="1800" dirty="0"/>
              <a:t>/</a:t>
            </a:r>
            <a:r>
              <a:rPr lang="en-US" sz="1800" dirty="0" smtClean="0"/>
              <a:t>ZFE_UJ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665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36" y="110643"/>
            <a:ext cx="8847011" cy="10419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Central Mechanical Engineering Research Institute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558"/>
            <a:ext cx="8229600" cy="8795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Intern in Thermal Engineering </a:t>
            </a:r>
            <a:r>
              <a:rPr lang="mr-IN" sz="2400" dirty="0" smtClean="0"/>
              <a:t>–</a:t>
            </a:r>
            <a:r>
              <a:rPr lang="en-US" sz="2400" dirty="0" smtClean="0"/>
              <a:t> Delignification strategies for complex biomass</a:t>
            </a:r>
          </a:p>
        </p:txBody>
      </p:sp>
      <p:pic>
        <p:nvPicPr>
          <p:cNvPr id="4" name="Picture 3" descr="17236251-rice-stra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34927"/>
            <a:ext cx="3490423" cy="2423073"/>
          </a:xfrm>
          <a:prstGeom prst="rect">
            <a:avLst/>
          </a:prstGeom>
        </p:spPr>
      </p:pic>
      <p:pic>
        <p:nvPicPr>
          <p:cNvPr id="5" name="Picture 4" descr="Benefits_PrimeHumic_hmic_and_fulvic_acid_dairy_catt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" t="2265" r="1757" b="19662"/>
          <a:stretch/>
        </p:blipFill>
        <p:spPr>
          <a:xfrm>
            <a:off x="5091999" y="4434927"/>
            <a:ext cx="4052001" cy="2423072"/>
          </a:xfrm>
          <a:prstGeom prst="rect">
            <a:avLst/>
          </a:prstGeom>
        </p:spPr>
      </p:pic>
      <p:pic>
        <p:nvPicPr>
          <p:cNvPr id="6" name="Picture 5" descr="CMERI-Central-mechanical-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95" b="11143"/>
          <a:stretch/>
        </p:blipFill>
        <p:spPr>
          <a:xfrm>
            <a:off x="2737865" y="2092535"/>
            <a:ext cx="3310422" cy="234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94"/>
            <a:ext cx="8229600" cy="1143000"/>
          </a:xfrm>
        </p:spPr>
        <p:txBody>
          <a:bodyPr/>
          <a:lstStyle/>
          <a:p>
            <a:r>
              <a:rPr lang="en-US" dirty="0" smtClean="0"/>
              <a:t>Gut as a bio-reactor</a:t>
            </a:r>
            <a:endParaRPr lang="en-US" dirty="0"/>
          </a:p>
        </p:txBody>
      </p:sp>
      <p:pic>
        <p:nvPicPr>
          <p:cNvPr id="4" name="Picture 3" descr="promotional-price-plug-flow-reactor-with-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5" t="6198" r="5568" b="8692"/>
          <a:stretch/>
        </p:blipFill>
        <p:spPr>
          <a:xfrm>
            <a:off x="-1" y="1178195"/>
            <a:ext cx="2379579" cy="2913182"/>
          </a:xfrm>
          <a:prstGeom prst="rect">
            <a:avLst/>
          </a:prstGeom>
        </p:spPr>
      </p:pic>
      <p:pic>
        <p:nvPicPr>
          <p:cNvPr id="5" name="Picture 4" descr="P-13.0) Plug-Flow-Reactor-Static-Mix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1377"/>
            <a:ext cx="2379578" cy="2705015"/>
          </a:xfrm>
          <a:prstGeom prst="rect">
            <a:avLst/>
          </a:prstGeom>
        </p:spPr>
      </p:pic>
      <p:pic>
        <p:nvPicPr>
          <p:cNvPr id="6" name="Picture 5" descr="7991334_or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93" y="1178194"/>
            <a:ext cx="6350000" cy="3873500"/>
          </a:xfrm>
          <a:prstGeom prst="rect">
            <a:avLst/>
          </a:prstGeom>
        </p:spPr>
      </p:pic>
      <p:pic>
        <p:nvPicPr>
          <p:cNvPr id="7" name="Picture 6" descr="prob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93" y="5115387"/>
            <a:ext cx="2529571" cy="1683315"/>
          </a:xfrm>
          <a:prstGeom prst="rect">
            <a:avLst/>
          </a:prstGeom>
        </p:spPr>
      </p:pic>
      <p:pic>
        <p:nvPicPr>
          <p:cNvPr id="8" name="Picture 7" descr="microbiology~use-of-liquid-nutrient-broth-media-for-growing-bacteria-2~~element22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10" y="5115387"/>
            <a:ext cx="2323484" cy="16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7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3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25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Formal">
      <a:dk1>
        <a:srgbClr val="534239"/>
      </a:dk1>
      <a:lt1>
        <a:srgbClr val="FFFFFF"/>
      </a:lt1>
      <a:dk2>
        <a:srgbClr val="3D3A48"/>
      </a:dk2>
      <a:lt2>
        <a:srgbClr val="E1DFD1"/>
      </a:lt2>
      <a:accent1>
        <a:srgbClr val="907F76"/>
      </a:accent1>
      <a:accent2>
        <a:srgbClr val="A46645"/>
      </a:accent2>
      <a:accent3>
        <a:srgbClr val="CD9C47"/>
      </a:accent3>
      <a:accent4>
        <a:srgbClr val="9A92CD"/>
      </a:accent4>
      <a:accent5>
        <a:srgbClr val="7D639B"/>
      </a:accent5>
      <a:accent6>
        <a:srgbClr val="733678"/>
      </a:accent6>
      <a:hlink>
        <a:srgbClr val="A84914"/>
      </a:hlink>
      <a:folHlink>
        <a:srgbClr val="B25672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3036</TotalTime>
  <Words>480</Words>
  <Application>Microsoft Macintosh PowerPoint</Application>
  <PresentationFormat>On-screen Show (4:3)</PresentationFormat>
  <Paragraphs>96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Black</vt:lpstr>
      <vt:lpstr>Tale of two sections in gut –  Distribution of gut microbiota across foregut and cecum</vt:lpstr>
      <vt:lpstr>Visweswaraya Technological University</vt:lpstr>
      <vt:lpstr>National Institute of Technology</vt:lpstr>
      <vt:lpstr>Central Mechanical Engineering Research Institute</vt:lpstr>
      <vt:lpstr>Gut as a bio-reactor</vt:lpstr>
      <vt:lpstr>PowerPoint Presentation</vt:lpstr>
      <vt:lpstr>PowerPoint Presentation</vt:lpstr>
      <vt:lpstr>PowerPoint Presentation</vt:lpstr>
      <vt:lpstr>PowerPoint Presentation</vt:lpstr>
      <vt:lpstr>Adaptive Radiation model</vt:lpstr>
      <vt:lpstr>Background</vt:lpstr>
      <vt:lpstr>Previous studies</vt:lpstr>
      <vt:lpstr>Objectives</vt:lpstr>
      <vt:lpstr>Predictions</vt:lpstr>
      <vt:lpstr>Methods in Microbial culture</vt:lpstr>
      <vt:lpstr>16 Animals</vt:lpstr>
      <vt:lpstr>Methodology</vt:lpstr>
      <vt:lpstr>Community structure</vt:lpstr>
      <vt:lpstr>Community structure</vt:lpstr>
      <vt:lpstr>Diversity within sections</vt:lpstr>
      <vt:lpstr>PowerPoint Presentation</vt:lpstr>
      <vt:lpstr>Abundance of microbes</vt:lpstr>
      <vt:lpstr>PowerPoint Presentation</vt:lpstr>
      <vt:lpstr>PowerPoint Presentation</vt:lpstr>
      <vt:lpstr>PowerPoint Presentation</vt:lpstr>
      <vt:lpstr>PowerPoint Presentation</vt:lpstr>
      <vt:lpstr>Heatmap</vt:lpstr>
      <vt:lpstr>PowerPoint Presentation</vt:lpstr>
      <vt:lpstr>PowerPoint Presentation</vt:lpstr>
      <vt:lpstr>PowerPoint Presentation</vt:lpstr>
      <vt:lpstr>Further research</vt:lpstr>
      <vt:lpstr>Conclusion</vt:lpstr>
      <vt:lpstr>Thank you for your attention!</vt:lpstr>
    </vt:vector>
  </TitlesOfParts>
  <Company>Work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distribution of microbiota across foregut and cecum</dc:title>
  <dc:creator>Arpan Kumar Basak</dc:creator>
  <cp:lastModifiedBy>Arpan Kumar Basak</cp:lastModifiedBy>
  <cp:revision>62</cp:revision>
  <dcterms:created xsi:type="dcterms:W3CDTF">2018-03-10T07:47:36Z</dcterms:created>
  <dcterms:modified xsi:type="dcterms:W3CDTF">2018-06-05T12:04:15Z</dcterms:modified>
</cp:coreProperties>
</file>